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300" r:id="rId8"/>
    <p:sldId id="265" r:id="rId9"/>
    <p:sldId id="293" r:id="rId10"/>
    <p:sldId id="266" r:id="rId11"/>
    <p:sldId id="267" r:id="rId12"/>
    <p:sldId id="269" r:id="rId13"/>
    <p:sldId id="268" r:id="rId14"/>
    <p:sldId id="294" r:id="rId15"/>
    <p:sldId id="270" r:id="rId16"/>
    <p:sldId id="272" r:id="rId17"/>
    <p:sldId id="295" r:id="rId18"/>
    <p:sldId id="273" r:id="rId19"/>
    <p:sldId id="275" r:id="rId20"/>
    <p:sldId id="291" r:id="rId21"/>
    <p:sldId id="296" r:id="rId22"/>
    <p:sldId id="299" r:id="rId23"/>
    <p:sldId id="278" r:id="rId24"/>
    <p:sldId id="297" r:id="rId25"/>
    <p:sldId id="282" r:id="rId26"/>
    <p:sldId id="284" r:id="rId27"/>
    <p:sldId id="285" r:id="rId28"/>
    <p:sldId id="286" r:id="rId29"/>
    <p:sldId id="298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C5CB-4D92-4C99-9BFB-67D1192E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108-A420-48D1-B3F5-0C94EADBC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DBBC-F7A1-4887-9B5F-8417813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43BF-1482-48AF-86F6-A22E018F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A018-B69B-441A-AB75-436E8C7C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012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4689-F230-4499-825D-D6ACA444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F2A85-5826-48D1-8009-1AEA9C43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197E-F56D-4300-A540-DB51393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AE67-C316-4D7B-9336-D936BCD1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7119-14BE-470D-91C3-29BFF79E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95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D517C-093D-4BCE-886D-4CAF1DEE2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1D841-0126-42E1-8FD3-113761401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20CBA-FF8A-41AA-B4E3-8764FB8C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48D3-832F-4FFC-9D5A-3AE9059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527E-0343-4782-B89F-8CA3E76E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4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C6D-7D6D-4116-8774-4D1FAA7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0296-15FD-44FC-A31A-C6AB1FD4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92A6-A2DD-46AD-A9A4-65E4EE9C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469F-A075-4194-844A-E893B759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3113-29B6-4C95-BCA9-32C20E47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87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27B-EEDF-4F0F-AC5C-926CEC1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492A-B2C6-4DDB-BBBC-926A141DC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0A95-C4D3-4B06-AC92-DF2119AA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31A7-6AC9-4636-9B55-25E7FB9A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2250E-C549-4522-B433-6D7412B0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5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4EC1-1ED2-48AC-A078-540F2A6B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C35C-9341-4A9B-91FE-0BA809A6A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CD694-C3A3-40A2-90CB-3BECB482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1EA05-3E0A-4A04-927E-507D0531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CE9A-FA71-48EE-B553-C4F51E8D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7CB1-6D7E-4972-A530-A33E17BB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2C38-A1A2-4AD9-BFA3-52D125F0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0504B-2E44-4B2E-999A-2CCF34B7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408EA-2C44-46E9-9888-E9599AE1F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D497-5CA0-432C-BB23-0B0B31E65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96AD8-13B0-41E9-AC72-CA1C6FEFA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8FC1-E2FA-44F2-A0CB-8C9E2714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B5B0D-5A5C-4679-A86A-239A25C7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AF0D0-1A76-4F5A-A8B4-C5FF1192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17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0CE1-C347-4DAF-8181-BA333B4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C1EA5-E420-4166-885A-C91141A3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4197-2C07-421E-93DD-60CA3B78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287F-205A-4C1B-BD18-D9601776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92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3E61B-573A-4240-9C28-3E49CAE4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669B-6787-4FBF-AF09-7030578A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4958A-535A-4EBF-A29A-E26441CF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97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1B9-2532-46B5-A75D-453FFA6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9A77-A368-4DBA-A7B0-DE4935DB2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F46D-F60E-42AC-B6C7-5357F12A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987D-346B-40FB-A106-712AD720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0AF7-CE85-46DE-AD79-0A8E369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9F525-4A3E-4022-9ED0-C9385C1C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3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29C4-1CF2-4B98-93E6-0AF056B0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C5B4B-A0E8-4151-A193-D85AF93D7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EAB0-F850-4D87-8F5E-C9D87BA2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0B26-0427-4786-B0A3-0A88EF55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6AC4-5BCD-4CC9-ABAE-1B12F3B1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6C06-73B5-4C1B-AA54-F4460494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468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1E0C0-7439-4AAF-B416-8F176205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4A57B-6AEF-4FC8-B035-1B892AD2B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1C2A-9326-47CD-B0C2-371BD5BBF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48E4-D097-44BA-99D0-89DD8165481A}" type="datetimeFigureOut">
              <a:rPr lang="en-SG" smtClean="0"/>
              <a:t>16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C49D-1118-4F5D-A3E1-B34022286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D2F4-C016-4794-8155-3F5D97BE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836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mdabbert/ultimate-ufc-dataset?select=ufc-master.cs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sport, person, boxing&#10;&#10;Description automatically generated">
            <a:extLst>
              <a:ext uri="{FF2B5EF4-FFF2-40B4-BE49-F238E27FC236}">
                <a16:creationId xmlns:a16="http://schemas.microsoft.com/office/drawing/2014/main" id="{198A4B83-D4DD-439C-839E-6041143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B929-0A6E-478A-8181-915F2B7F8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Optimizing sportsbook betting odds for UFC fights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35AA-AFB6-4F25-B9EF-3A6A4D54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Kester Chia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Dataset is well balanced between the Red/Blue corner winning</a:t>
            </a:r>
          </a:p>
          <a:p>
            <a:r>
              <a:rPr lang="en-SG" sz="1400" dirty="0"/>
              <a:t>In general, the red corner tends to be the fight favourite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BE1E3-E5AE-4F82-A17D-40316BF4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55" y="2884725"/>
            <a:ext cx="6551417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 fights are a lot more common than female fights, which is expected since MMA is male-dominated</a:t>
            </a:r>
          </a:p>
          <a:p>
            <a:r>
              <a:rPr lang="en-SG" sz="1400" dirty="0"/>
              <a:t>Model must be able to generalize across fights from both genders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D3A6-100E-4C23-A645-9805B686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6" y="2867554"/>
            <a:ext cx="6229896" cy="37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One example where males are very different from females - the type of finishes</a:t>
            </a:r>
          </a:p>
          <a:p>
            <a:r>
              <a:rPr lang="en-SG" sz="1400" dirty="0"/>
              <a:t>Males tend to have more success with knockout finishes, whereas females have more success with submission finishes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3EF95-231B-450A-8FD7-13D07D60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17" y="2767579"/>
            <a:ext cx="8731565" cy="36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Betting organizations only get fight predictions right 65% of the time!</a:t>
            </a:r>
          </a:p>
          <a:p>
            <a:r>
              <a:rPr lang="en-SG" sz="1400" dirty="0"/>
              <a:t>On the 35% that they get wrong, the gambling odds are many deviations from the optimum, and they suffer significant losses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FEAE-6A5C-401C-B093-2D9903E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34" y="2878359"/>
            <a:ext cx="3660859" cy="33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Data Cleaning</a:t>
            </a:r>
          </a:p>
        </p:txBody>
      </p:sp>
    </p:spTree>
    <p:extLst>
      <p:ext uri="{BB962C8B-B14F-4D97-AF65-F5344CB8AC3E}">
        <p14:creationId xmlns:p14="http://schemas.microsoft.com/office/powerpoint/2010/main" val="55796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143" y="538687"/>
            <a:ext cx="6002636" cy="1742189"/>
          </a:xfrm>
        </p:spPr>
        <p:txBody>
          <a:bodyPr anchor="ctr">
            <a:normAutofit/>
          </a:bodyPr>
          <a:lstStyle/>
          <a:p>
            <a:r>
              <a:rPr lang="en-SG" sz="1400" dirty="0"/>
              <a:t>Significant number of null values present in the data</a:t>
            </a:r>
          </a:p>
          <a:p>
            <a:r>
              <a:rPr lang="en-SG" sz="1400" dirty="0"/>
              <a:t>Imputing categorical variables:</a:t>
            </a:r>
          </a:p>
          <a:p>
            <a:pPr lvl="1"/>
            <a:r>
              <a:rPr lang="en-SG" sz="1000" dirty="0"/>
              <a:t>Simple imputer replacing null values with category modes</a:t>
            </a:r>
          </a:p>
          <a:p>
            <a:r>
              <a:rPr lang="en-SG" sz="1400" dirty="0"/>
              <a:t>Imputing numerical variables:</a:t>
            </a:r>
          </a:p>
          <a:p>
            <a:pPr lvl="1"/>
            <a:r>
              <a:rPr lang="en-SG" sz="1000" dirty="0"/>
              <a:t>Iterative imputer; uses Bayesian Ridge Regression to impute null values based on other variables. </a:t>
            </a:r>
          </a:p>
          <a:p>
            <a:pPr lvl="1"/>
            <a:r>
              <a:rPr lang="en-SG" sz="1000" dirty="0"/>
              <a:t>Iterates over each variable in a round-robin fashion until all columns are imputed</a:t>
            </a:r>
          </a:p>
          <a:p>
            <a:endParaRPr lang="en-SG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51B2-8427-4DBF-B0E3-704BE57F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01" y="2676139"/>
            <a:ext cx="9087798" cy="37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4200" dirty="0"/>
              <a:t>2.1: </a:t>
            </a:r>
            <a:br>
              <a:rPr lang="en-SG" sz="4200" dirty="0"/>
            </a:br>
            <a:r>
              <a:rPr lang="en-SG" sz="4200" dirty="0"/>
              <a:t>Data </a:t>
            </a:r>
            <a:r>
              <a:rPr lang="en-SG" sz="4200" dirty="0" err="1"/>
              <a:t>Preprocessing</a:t>
            </a:r>
            <a:r>
              <a:rPr lang="en-SG" sz="4200" dirty="0"/>
              <a:t>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2200" dirty="0"/>
          </a:p>
          <a:p>
            <a:r>
              <a:rPr lang="en-SG" sz="2200" dirty="0"/>
              <a:t>Encoded categorical variables </a:t>
            </a:r>
          </a:p>
          <a:p>
            <a:pPr lvl="1"/>
            <a:r>
              <a:rPr lang="en-SG" sz="1800" dirty="0"/>
              <a:t>Binary Encoding instead of Dummy, reducing dimensionality</a:t>
            </a:r>
          </a:p>
          <a:p>
            <a:r>
              <a:rPr lang="en-SG" sz="2200" dirty="0"/>
              <a:t>Scaled numerical variables </a:t>
            </a:r>
          </a:p>
          <a:p>
            <a:pPr lvl="1"/>
            <a:r>
              <a:rPr lang="en-SG" sz="1800" dirty="0"/>
              <a:t>Robust scaler used as some variables exhibit significant skew</a:t>
            </a:r>
          </a:p>
          <a:p>
            <a:r>
              <a:rPr lang="en-SG" sz="2200" dirty="0"/>
              <a:t>Principle Component Analysis (PCA) decomposition performed</a:t>
            </a:r>
          </a:p>
          <a:p>
            <a:pPr lvl="1"/>
            <a:r>
              <a:rPr lang="en-SG" sz="1800" dirty="0"/>
              <a:t>56 out of 140 components kept, explaining 95% of total data variance</a:t>
            </a:r>
          </a:p>
          <a:p>
            <a:r>
              <a:rPr lang="en-SG" sz="2200" dirty="0"/>
              <a:t>Recursive Feature Elimination (RFE) performed</a:t>
            </a:r>
          </a:p>
          <a:p>
            <a:pPr lvl="1"/>
            <a:r>
              <a:rPr lang="en-SG" sz="1800" dirty="0"/>
              <a:t>Pruned PCA components from 56 down to 30</a:t>
            </a:r>
          </a:p>
          <a:p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279236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8954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sz="1800" b="1" u="sng" dirty="0"/>
              <a:t>Models</a:t>
            </a:r>
          </a:p>
          <a:p>
            <a:r>
              <a:rPr lang="en-SG" sz="1800" dirty="0"/>
              <a:t>Simple Models:</a:t>
            </a:r>
          </a:p>
          <a:p>
            <a:pPr lvl="1"/>
            <a:r>
              <a:rPr lang="en-SG" sz="1800" dirty="0"/>
              <a:t>Logistic regression</a:t>
            </a:r>
          </a:p>
          <a:p>
            <a:pPr lvl="1"/>
            <a:r>
              <a:rPr lang="en-SG" sz="1800" dirty="0"/>
              <a:t>Support vector machines</a:t>
            </a:r>
          </a:p>
          <a:p>
            <a:pPr lvl="1"/>
            <a:r>
              <a:rPr lang="en-SG" sz="1800" dirty="0"/>
              <a:t>K-Nearest </a:t>
            </a:r>
            <a:r>
              <a:rPr lang="en-SG" sz="1800" dirty="0" err="1"/>
              <a:t>neighbors</a:t>
            </a:r>
            <a:endParaRPr lang="en-SG" sz="1800" dirty="0"/>
          </a:p>
          <a:p>
            <a:r>
              <a:rPr lang="en-SG" sz="1800" dirty="0"/>
              <a:t>Ensemble Models:</a:t>
            </a:r>
          </a:p>
          <a:p>
            <a:pPr lvl="1"/>
            <a:r>
              <a:rPr lang="en-SG" sz="1800" dirty="0"/>
              <a:t>Random Forest</a:t>
            </a:r>
          </a:p>
          <a:p>
            <a:pPr lvl="1"/>
            <a:r>
              <a:rPr lang="en-SG" sz="1800" dirty="0"/>
              <a:t>Stacked Classifier (of the four simple models above)</a:t>
            </a:r>
          </a:p>
          <a:p>
            <a:pPr lvl="1"/>
            <a:r>
              <a:rPr lang="en-SG" sz="1800" dirty="0"/>
              <a:t>AdaBoost</a:t>
            </a:r>
          </a:p>
          <a:p>
            <a:r>
              <a:rPr lang="en-SG" sz="1800" dirty="0"/>
              <a:t>Neural Networks:</a:t>
            </a:r>
          </a:p>
          <a:p>
            <a:pPr lvl="1"/>
            <a:r>
              <a:rPr lang="en-SG" sz="1800" dirty="0"/>
              <a:t>Dense, Fully connected NN</a:t>
            </a:r>
          </a:p>
          <a:p>
            <a:pPr marL="0" indent="0">
              <a:buNone/>
            </a:pPr>
            <a:r>
              <a:rPr lang="en-SG" sz="2200" b="1" u="sng" dirty="0"/>
              <a:t>Tuning</a:t>
            </a:r>
          </a:p>
          <a:p>
            <a:r>
              <a:rPr lang="en-SG" sz="1800" dirty="0" err="1"/>
              <a:t>GridSearchCV</a:t>
            </a:r>
            <a:r>
              <a:rPr lang="en-SG" sz="1800" dirty="0"/>
              <a:t> </a:t>
            </a:r>
          </a:p>
          <a:p>
            <a:r>
              <a:rPr lang="en-SG" sz="1800" dirty="0" err="1"/>
              <a:t>Keras</a:t>
            </a:r>
            <a:r>
              <a:rPr lang="en-SG" sz="1800" dirty="0"/>
              <a:t> Tuner with </a:t>
            </a:r>
            <a:r>
              <a:rPr lang="en-SG" sz="1800" dirty="0" err="1"/>
              <a:t>HyperBand</a:t>
            </a:r>
            <a:r>
              <a:rPr lang="en-SG" sz="18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9450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116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Results</a:t>
            </a:r>
            <a:r>
              <a:rPr lang="en-S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B8E01-1CC5-460B-8F99-69CBCC99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89" y="1883315"/>
            <a:ext cx="6987216" cy="35729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5E39D0-1E6B-470E-9E1C-324A7A393191}"/>
              </a:ext>
            </a:extLst>
          </p:cNvPr>
          <p:cNvSpPr/>
          <p:nvPr/>
        </p:nvSpPr>
        <p:spPr>
          <a:xfrm>
            <a:off x="5378758" y="3722202"/>
            <a:ext cx="6323022" cy="3581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3383-EDE2-4AE7-9C08-F63CA17C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SG" sz="5400"/>
              <a:t>What is UFC?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DB78-28CB-414C-9A81-B3DB87C3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SG" sz="2000" dirty="0"/>
              <a:t>The Ultimate Fighting Championship is a mixed martial arts (MMA) company which hosts fights</a:t>
            </a:r>
          </a:p>
          <a:p>
            <a:r>
              <a:rPr lang="en-SG" sz="2000" dirty="0"/>
              <a:t>Fights are always between two fighters in a cage</a:t>
            </a:r>
          </a:p>
          <a:p>
            <a:r>
              <a:rPr lang="en-SG" sz="2000" dirty="0"/>
              <a:t>Draws almost never happen in UFC fights</a:t>
            </a:r>
          </a:p>
          <a:p>
            <a:endParaRPr lang="en-SG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7D9EC-8540-4965-8DC3-5F407B56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r="131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37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366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Random forest parameters</a:t>
            </a:r>
            <a:r>
              <a:rPr lang="en-SG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82D3-BF89-4A58-8927-C81B682AE693}"/>
              </a:ext>
            </a:extLst>
          </p:cNvPr>
          <p:cNvSpPr txBox="1"/>
          <p:nvPr/>
        </p:nvSpPr>
        <p:spPr>
          <a:xfrm>
            <a:off x="5126418" y="2025345"/>
            <a:ext cx="4045531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No. of trees = 400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Unlimited max tree depth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Criterion for splits: Gini impurity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Bootstrap sampling used for each tree</a:t>
            </a:r>
          </a:p>
        </p:txBody>
      </p:sp>
    </p:spTree>
    <p:extLst>
      <p:ext uri="{BB962C8B-B14F-4D97-AF65-F5344CB8AC3E}">
        <p14:creationId xmlns:p14="http://schemas.microsoft.com/office/powerpoint/2010/main" val="389205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647112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The model accuracy is best at 400 trees, but performs almost as well at 100 trees</a:t>
            </a:r>
          </a:p>
          <a:p>
            <a:r>
              <a:rPr lang="en-SG" sz="1400" dirty="0"/>
              <a:t>Choosing 100 trees instead is plausible if runtime is an issue</a:t>
            </a:r>
            <a:endParaRPr lang="en-SG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FEDAD-6D09-45E7-A53C-D180B90B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15" y="2819567"/>
            <a:ext cx="8615477" cy="37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Evaluation for the best-performing Random Forest model</a:t>
            </a:r>
          </a:p>
          <a:p>
            <a:r>
              <a:rPr lang="en-SG" sz="1400" dirty="0"/>
              <a:t>The target label 1 refers to the Red corner winning</a:t>
            </a:r>
          </a:p>
          <a:p>
            <a:r>
              <a:rPr lang="en-SG" sz="1400" dirty="0"/>
              <a:t>The model seems to </a:t>
            </a:r>
            <a:r>
              <a:rPr lang="en-SG" sz="1400" dirty="0" err="1"/>
              <a:t>favor</a:t>
            </a:r>
            <a:r>
              <a:rPr lang="en-SG" sz="1400" dirty="0"/>
              <a:t> the red corner, with a recall of 0.93 </a:t>
            </a:r>
            <a:endParaRPr lang="en-SG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6FD1-23C0-4F7B-8137-5EFE52B3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613545"/>
            <a:ext cx="4324623" cy="3971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2CEAE-27D9-4D03-B319-9FCD5385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59" y="3429000"/>
            <a:ext cx="5855658" cy="2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Creating a tool to optimize betting odds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4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 Creating a tool to optimise betting odds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For the random forest to produce more accurate probabilities, we need to calibrate the model</a:t>
            </a:r>
          </a:p>
          <a:p>
            <a:pPr marL="457200" lvl="1" indent="0">
              <a:buNone/>
            </a:pPr>
            <a:endParaRPr lang="en-SG" sz="1400" dirty="0"/>
          </a:p>
          <a:p>
            <a:r>
              <a:rPr lang="en-SG" sz="1800" dirty="0"/>
              <a:t>After creating a calibrated model, we need a function to:</a:t>
            </a:r>
          </a:p>
          <a:p>
            <a:pPr lvl="1"/>
            <a:r>
              <a:rPr lang="en-SG" sz="1400" dirty="0"/>
              <a:t>Predict the winner, based on the fight history of both fighters</a:t>
            </a:r>
          </a:p>
          <a:p>
            <a:pPr lvl="1"/>
            <a:r>
              <a:rPr lang="en-SG" sz="1400" dirty="0"/>
              <a:t>Output optimal betting odds</a:t>
            </a:r>
          </a:p>
        </p:txBody>
      </p:sp>
    </p:spTree>
    <p:extLst>
      <p:ext uri="{BB962C8B-B14F-4D97-AF65-F5344CB8AC3E}">
        <p14:creationId xmlns:p14="http://schemas.microsoft.com/office/powerpoint/2010/main" val="212808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SG" sz="3200"/>
              <a:t>5.1: Calibrating a probability model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3D8A1-537C-4D60-A1D7-2165493B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9" y="2729397"/>
            <a:ext cx="4872537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C0DC9-0989-42A8-8584-B4D54E62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97" y="2729397"/>
            <a:ext cx="4906850" cy="3483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45939-897A-416C-8CDA-246DE5C4F9DA}"/>
              </a:ext>
            </a:extLst>
          </p:cNvPr>
          <p:cNvSpPr txBox="1"/>
          <p:nvPr/>
        </p:nvSpPr>
        <p:spPr>
          <a:xfrm>
            <a:off x="4975061" y="678262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/>
              <a:t>The RF model was calibrated using </a:t>
            </a:r>
            <a:r>
              <a:rPr lang="en-SG" dirty="0" err="1"/>
              <a:t>sklearn’s</a:t>
            </a:r>
            <a:r>
              <a:rPr lang="en-SG" dirty="0"/>
              <a:t> </a:t>
            </a:r>
            <a:r>
              <a:rPr lang="en-SG" dirty="0" err="1"/>
              <a:t>CalibratedClassifierCV</a:t>
            </a:r>
            <a:r>
              <a:rPr lang="en-SG" dirty="0"/>
              <a:t>, fitting the probability distribution to a 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787DF-7B30-464C-A095-FD888BC170AB}"/>
              </a:ext>
            </a:extLst>
          </p:cNvPr>
          <p:cNvSpPr txBox="1"/>
          <p:nvPr/>
        </p:nvSpPr>
        <p:spPr>
          <a:xfrm>
            <a:off x="1903507" y="6326906"/>
            <a:ext cx="27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before calibration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65E2E-33AB-4BE8-8628-472C5008BBB0}"/>
              </a:ext>
            </a:extLst>
          </p:cNvPr>
          <p:cNvSpPr txBox="1"/>
          <p:nvPr/>
        </p:nvSpPr>
        <p:spPr>
          <a:xfrm>
            <a:off x="7565292" y="6350964"/>
            <a:ext cx="26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after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62739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600" dirty="0"/>
              <a:t>5.2: Creating a function to output optimal odds</a:t>
            </a:r>
            <a:endParaRPr lang="en-SG" sz="3800" dirty="0"/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sub>
                            <m:sup/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𝑊𝑖𝑛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/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≥0.5: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/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×(−1)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/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&lt;0.5: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/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/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𝑓𝑖𝑔h𝑡𝑠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21748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5.3: Finished product in code: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FC wraps up 2020 with welterweights Stephen Thomson and Geoff Neal">
            <a:extLst>
              <a:ext uri="{FF2B5EF4-FFF2-40B4-BE49-F238E27FC236}">
                <a16:creationId xmlns:a16="http://schemas.microsoft.com/office/drawing/2014/main" id="{7019048B-DE8C-46D2-AD19-63F00248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35" y="548640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19205-176B-4EE5-8FD8-D8CE3BA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45" y="4310342"/>
            <a:ext cx="6678380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AE8D5-3D44-4129-9C7A-D9D7EC6D3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23" y="2997171"/>
            <a:ext cx="6358824" cy="13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6. Final thoughts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0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 betting is a huge industry, with a variety of betting companies offering competitive rates</a:t>
            </a:r>
          </a:p>
          <a:p>
            <a:r>
              <a:rPr lang="en-SG" sz="2000" dirty="0"/>
              <a:t>Involves huge amounts of money: online betting market is worth 58.9bn USD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0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800" b="1" u="sng" dirty="0"/>
              <a:t>Advantages</a:t>
            </a:r>
          </a:p>
          <a:p>
            <a:r>
              <a:rPr lang="en-SG" sz="1800" dirty="0"/>
              <a:t>Much higher accuracy than a baseline dummy classifier</a:t>
            </a:r>
          </a:p>
          <a:p>
            <a:r>
              <a:rPr lang="en-SG" sz="1800" dirty="0"/>
              <a:t>Useful for betting sites to quickly get the optimal betting odds for upcoming fights</a:t>
            </a:r>
          </a:p>
          <a:p>
            <a:pPr lvl="1"/>
            <a:r>
              <a:rPr lang="en-SG" sz="1400" dirty="0"/>
              <a:t>Save resources and time</a:t>
            </a:r>
          </a:p>
          <a:p>
            <a:r>
              <a:rPr lang="en-SG" sz="1800" dirty="0"/>
              <a:t>Random forest can easily identify which variables contribute the most to winning 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617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600" b="1" u="sng" dirty="0"/>
              <a:t>Weaknesses</a:t>
            </a:r>
          </a:p>
          <a:p>
            <a:r>
              <a:rPr lang="en-SG" sz="1600" dirty="0"/>
              <a:t>Model assumes equal demand for the underdog and </a:t>
            </a:r>
            <a:r>
              <a:rPr lang="en-SG" sz="1600" dirty="0" err="1"/>
              <a:t>favorite</a:t>
            </a:r>
            <a:endParaRPr lang="en-SG" sz="1600" dirty="0"/>
          </a:p>
          <a:p>
            <a:pPr lvl="1"/>
            <a:r>
              <a:rPr lang="en-SG" sz="1400" dirty="0"/>
              <a:t>In reality this is never the case; more competitive odds must typically placed on the underdog to attract demand for bets</a:t>
            </a:r>
          </a:p>
          <a:p>
            <a:pPr marL="457200" lvl="1" indent="0">
              <a:buNone/>
            </a:pPr>
            <a:endParaRPr lang="en-SG" sz="1400" dirty="0"/>
          </a:p>
          <a:p>
            <a:r>
              <a:rPr lang="en-SG" sz="1600" dirty="0"/>
              <a:t>Cannot predict outcomes for new fighters</a:t>
            </a:r>
          </a:p>
          <a:p>
            <a:pPr lvl="1"/>
            <a:r>
              <a:rPr lang="en-SG" sz="1400" dirty="0"/>
              <a:t>The function calculates the averages of all previous fights</a:t>
            </a:r>
          </a:p>
          <a:p>
            <a:pPr lvl="1"/>
            <a:r>
              <a:rPr lang="en-SG" sz="1400" dirty="0"/>
              <a:t>Without any fight history, the function doesn’t have enough input</a:t>
            </a: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42228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End</a:t>
            </a:r>
          </a:p>
        </p:txBody>
      </p:sp>
      <p:sp>
        <p:nvSpPr>
          <p:cNvPr id="2052" name="Freeform: Shape 13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 Pictures: Khabib Nurmagomedov, the undefeated MMA champion | Russia | Al  Jazeera">
            <a:extLst>
              <a:ext uri="{FF2B5EF4-FFF2-40B4-BE49-F238E27FC236}">
                <a16:creationId xmlns:a16="http://schemas.microsoft.com/office/drawing/2014/main" id="{E982C625-9DE1-4E78-B1C7-9538EC32B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8" r="17377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91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13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Muhammad Ali           vs.       Kester Chia      </a:t>
            </a:r>
          </a:p>
        </p:txBody>
      </p:sp>
      <p:pic>
        <p:nvPicPr>
          <p:cNvPr id="5" name="Picture 4" descr="A picture containing sport, person, outdoor&#10;&#10;Description automatically generated">
            <a:extLst>
              <a:ext uri="{FF2B5EF4-FFF2-40B4-BE49-F238E27FC236}">
                <a16:creationId xmlns:a16="http://schemas.microsoft.com/office/drawing/2014/main" id="{20805F18-CE26-40B0-B5B9-D9B0537C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1" y="3841671"/>
            <a:ext cx="2458397" cy="1658083"/>
          </a:xfrm>
          <a:prstGeom prst="rect">
            <a:avLst/>
          </a:prstGeom>
        </p:spPr>
      </p:pic>
      <p:pic>
        <p:nvPicPr>
          <p:cNvPr id="1026" name="Picture 2" descr="Skinny Chinese Man Images, Stock Photos &amp; Vectors | Shutterstock">
            <a:extLst>
              <a:ext uri="{FF2B5EF4-FFF2-40B4-BE49-F238E27FC236}">
                <a16:creationId xmlns:a16="http://schemas.microsoft.com/office/drawing/2014/main" id="{76954240-F51A-4967-8BC1-FB36B673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 bwMode="auto">
          <a:xfrm>
            <a:off x="6360840" y="3568478"/>
            <a:ext cx="1220266" cy="19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2899A-CFD3-4008-9DAF-D86E6DFC0F08}"/>
              </a:ext>
            </a:extLst>
          </p:cNvPr>
          <p:cNvSpPr txBox="1"/>
          <p:nvPr/>
        </p:nvSpPr>
        <p:spPr>
          <a:xfrm>
            <a:off x="3625479" y="588312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(-4000)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B695B-BCBE-4A99-971A-A4ADCAF1D2F5}"/>
              </a:ext>
            </a:extLst>
          </p:cNvPr>
          <p:cNvSpPr txBox="1"/>
          <p:nvPr/>
        </p:nvSpPr>
        <p:spPr>
          <a:xfrm>
            <a:off x="6538803" y="58859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(+10,000)</a:t>
            </a:r>
          </a:p>
        </p:txBody>
      </p:sp>
    </p:spTree>
    <p:extLst>
      <p:ext uri="{BB962C8B-B14F-4D97-AF65-F5344CB8AC3E}">
        <p14:creationId xmlns:p14="http://schemas.microsoft.com/office/powerpoint/2010/main" val="283017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000" dirty="0"/>
              <a:t>Risks organizers face:</a:t>
            </a:r>
          </a:p>
          <a:p>
            <a:pPr lvl="1"/>
            <a:r>
              <a:rPr lang="en-SG" sz="1600" b="1" dirty="0"/>
              <a:t>Setting odds too low (too conservative)</a:t>
            </a:r>
          </a:p>
          <a:p>
            <a:pPr lvl="1"/>
            <a:r>
              <a:rPr lang="en-SG" sz="1600" b="1" dirty="0"/>
              <a:t>Setting odds too high (too confident)</a:t>
            </a:r>
          </a:p>
          <a:p>
            <a:r>
              <a:rPr lang="en-SG" sz="2000" dirty="0"/>
              <a:t>Fights getting more difficult to predict because of fighters “padding” their win records</a:t>
            </a:r>
          </a:p>
          <a:p>
            <a:r>
              <a:rPr lang="en-SG" sz="2000" dirty="0"/>
              <a:t>Many fights for every event</a:t>
            </a:r>
          </a:p>
        </p:txBody>
      </p:sp>
    </p:spTree>
    <p:extLst>
      <p:ext uri="{BB962C8B-B14F-4D97-AF65-F5344CB8AC3E}">
        <p14:creationId xmlns:p14="http://schemas.microsoft.com/office/powerpoint/2010/main" val="286385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400" dirty="0"/>
              <a:t>Can we develop a model to: </a:t>
            </a:r>
          </a:p>
          <a:p>
            <a:pPr lvl="1"/>
            <a:r>
              <a:rPr lang="en-SG" sz="1800" dirty="0"/>
              <a:t>More reliably predict the winner</a:t>
            </a:r>
          </a:p>
          <a:p>
            <a:pPr lvl="1"/>
            <a:r>
              <a:rPr lang="en-SG" sz="1800" dirty="0"/>
              <a:t>Save resources and time</a:t>
            </a:r>
          </a:p>
          <a:p>
            <a:pPr lvl="1"/>
            <a:r>
              <a:rPr lang="en-SG" sz="1800" dirty="0"/>
              <a:t>Calculate optimal betting odds</a:t>
            </a:r>
          </a:p>
        </p:txBody>
      </p:sp>
    </p:spTree>
    <p:extLst>
      <p:ext uri="{BB962C8B-B14F-4D97-AF65-F5344CB8AC3E}">
        <p14:creationId xmlns:p14="http://schemas.microsoft.com/office/powerpoint/2010/main" val="28839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/>
              <a:t>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/>
              <a:t>Source: </a:t>
            </a:r>
            <a:r>
              <a:rPr lang="en-SG" sz="1400">
                <a:hlinkClick r:id="rId2"/>
              </a:rPr>
              <a:t>https://www.kaggle.com/mdabbert/ultimate-ufc-dataset?select=ufc-master.csv</a:t>
            </a:r>
            <a:endParaRPr lang="en-SG" sz="1400"/>
          </a:p>
          <a:p>
            <a:endParaRPr lang="en-SG" sz="1400"/>
          </a:p>
          <a:p>
            <a:r>
              <a:rPr lang="en-SG" sz="1400"/>
              <a:t>Dataset consists of information for every UFC fight since 2010</a:t>
            </a:r>
          </a:p>
          <a:p>
            <a:r>
              <a:rPr lang="en-SG" sz="1400"/>
              <a:t>That’s about ~4500 fights with 108 variables, including fighter styles, takedown rates,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0509-C9EA-4FD8-B34C-EF617B0C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554890"/>
            <a:ext cx="11164824" cy="1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8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Basic EDA </a:t>
            </a:r>
          </a:p>
        </p:txBody>
      </p:sp>
    </p:spTree>
    <p:extLst>
      <p:ext uri="{BB962C8B-B14F-4D97-AF65-F5344CB8AC3E}">
        <p14:creationId xmlns:p14="http://schemas.microsoft.com/office/powerpoint/2010/main" val="5823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1004</Words>
  <Application>Microsoft Office PowerPoint</Application>
  <PresentationFormat>Widescreen</PresentationFormat>
  <Paragraphs>148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Optimizing sportsbook betting odds for UFC fights</vt:lpstr>
      <vt:lpstr>What is UFC?</vt:lpstr>
      <vt:lpstr>Gambling in UFC Fights </vt:lpstr>
      <vt:lpstr>Gambling Odds</vt:lpstr>
      <vt:lpstr>Gambling Odds</vt:lpstr>
      <vt:lpstr>Gambling Odds</vt:lpstr>
      <vt:lpstr>Gambling Odds</vt:lpstr>
      <vt:lpstr>Dataset</vt:lpstr>
      <vt:lpstr>1. Basic EDA </vt:lpstr>
      <vt:lpstr>1. Basic EDA </vt:lpstr>
      <vt:lpstr>1. Basic EDA </vt:lpstr>
      <vt:lpstr>1. Basic EDA </vt:lpstr>
      <vt:lpstr>1. Basic EDA </vt:lpstr>
      <vt:lpstr>2. Data Cleaning</vt:lpstr>
      <vt:lpstr>2. Data Cleaning </vt:lpstr>
      <vt:lpstr>2.1:  Data Preprocessing:</vt:lpstr>
      <vt:lpstr>3. Model Implementation</vt:lpstr>
      <vt:lpstr>3. Model implementation:</vt:lpstr>
      <vt:lpstr>3. Model implementation:</vt:lpstr>
      <vt:lpstr>3. Model implementation:</vt:lpstr>
      <vt:lpstr>4. Model evaluation</vt:lpstr>
      <vt:lpstr>4. Evaluation</vt:lpstr>
      <vt:lpstr>4. Evaluation</vt:lpstr>
      <vt:lpstr>5. Creating a tool to optimize betting odds</vt:lpstr>
      <vt:lpstr>5. Creating a tool to optimise betting odds</vt:lpstr>
      <vt:lpstr>5.1: Calibrating a probability model</vt:lpstr>
      <vt:lpstr>5.2: Creating a function to output optimal odds</vt:lpstr>
      <vt:lpstr>5.3: Finished product in code:</vt:lpstr>
      <vt:lpstr>6. Final thoughts</vt:lpstr>
      <vt:lpstr>6. Final thoughts:</vt:lpstr>
      <vt:lpstr>6. Final thoughts: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sportsbook betting odds for UFC fights</dc:title>
  <dc:creator>kester chia</dc:creator>
  <cp:lastModifiedBy>kester chia</cp:lastModifiedBy>
  <cp:revision>13</cp:revision>
  <dcterms:created xsi:type="dcterms:W3CDTF">2020-12-14T03:22:57Z</dcterms:created>
  <dcterms:modified xsi:type="dcterms:W3CDTF">2020-12-16T12:22:26Z</dcterms:modified>
</cp:coreProperties>
</file>